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94" r:id="rId5"/>
    <p:sldId id="421" r:id="rId6"/>
    <p:sldId id="433" r:id="rId7"/>
    <p:sldId id="435" r:id="rId8"/>
    <p:sldId id="399" r:id="rId9"/>
    <p:sldId id="423" r:id="rId10"/>
    <p:sldId id="397" r:id="rId11"/>
    <p:sldId id="425" r:id="rId12"/>
    <p:sldId id="426" r:id="rId13"/>
    <p:sldId id="427" r:id="rId14"/>
    <p:sldId id="428" r:id="rId15"/>
    <p:sldId id="406" r:id="rId16"/>
    <p:sldId id="41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86350" autoAdjust="0"/>
  </p:normalViewPr>
  <p:slideViewPr>
    <p:cSldViewPr>
      <p:cViewPr varScale="1">
        <p:scale>
          <a:sx n="100" d="100"/>
          <a:sy n="100" d="100"/>
        </p:scale>
        <p:origin x="1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14192"/>
    </p:cViewPr>
  </p:sorterViewPr>
  <p:notesViewPr>
    <p:cSldViewPr>
      <p:cViewPr varScale="1">
        <p:scale>
          <a:sx n="140" d="100"/>
          <a:sy n="140" d="100"/>
        </p:scale>
        <p:origin x="280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elleamselem/Documents/URGI/AERES/HCERES_2018/FinancialBal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4354896923632"/>
          <c:y val="0.17606457168278244"/>
          <c:w val="0.63816391017883556"/>
          <c:h val="0.733044313975661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D-9B46-B2C0-1B5606C7DB0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D-9B46-B2C0-1B5606C7DB0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4D-9B46-B2C0-1B5606C7DB08}"/>
              </c:ext>
            </c:extLst>
          </c:dPt>
          <c:dLbls>
            <c:dLbl>
              <c:idx val="0"/>
              <c:layout>
                <c:manualLayout>
                  <c:x val="-0.16575208038102149"/>
                  <c:y val="0.221913517793516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75014-05F8-9546-8145-AE234EF9016B}" type="CATEGORYNAM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B26CFC74-0D43-4A42-9267-C1A3BB3929EF}" type="VALU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4D-9B46-B2C0-1B5606C7DB08}"/>
                </c:ext>
              </c:extLst>
            </c:dLbl>
            <c:dLbl>
              <c:idx val="1"/>
              <c:layout>
                <c:manualLayout>
                  <c:x val="0.2816194327390853"/>
                  <c:y val="-0.1773515614654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Trainings @URGI: GnpIS, SNP calling, TE</a:t>
                    </a:r>
                    <a:r>
                      <a:rPr lang="en-US" baseline="0" dirty="0"/>
                      <a:t> annotation, cluster …
</a:t>
                    </a:r>
                    <a:fld id="{3770C274-2463-354E-AB9F-9571DF3809E1}" type="VALU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87418142898046"/>
                      <c:h val="0.21036734223639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D4D-9B46-B2C0-1B5606C7DB08}"/>
                </c:ext>
              </c:extLst>
            </c:dLbl>
            <c:dLbl>
              <c:idx val="2"/>
              <c:layout>
                <c:manualLayout>
                  <c:x val="9.5158636520824763E-2"/>
                  <c:y val="0.168021710171254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Elixir, PIA training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80A4106-F762-FB4D-8BCD-22A0CA50A3ED}" type="VALU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85909703303701"/>
                      <c:h val="0.168072724907498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4D-9B46-B2C0-1B5606C7D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Feuil1!$A$59:$A$61</c:f>
              <c:strCache>
                <c:ptCount val="3"/>
                <c:pt idx="0">
                  <c:v>Webinars (GnpIS)</c:v>
                </c:pt>
                <c:pt idx="1">
                  <c:v>Trainings @URGI GnpIS, SNP calling, Cluster, Transposable elements annotation …</c:v>
                </c:pt>
                <c:pt idx="2">
                  <c:v>Trainings in the frame of Elixir, PIAs …</c:v>
                </c:pt>
              </c:strCache>
            </c:strRef>
          </c:cat>
          <c:val>
            <c:numRef>
              <c:f>Feuil1!$B$59:$B$61</c:f>
              <c:numCache>
                <c:formatCode>General</c:formatCode>
                <c:ptCount val="3"/>
                <c:pt idx="0">
                  <c:v>9</c:v>
                </c:pt>
                <c:pt idx="1">
                  <c:v>23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D-9B46-B2C0-1B5606C7D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trainees</a:t>
            </a:r>
          </a:p>
        </c:rich>
      </c:tx>
      <c:layout>
        <c:manualLayout>
          <c:xMode val="edge"/>
          <c:yMode val="edge"/>
          <c:x val="5.247553437256370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8190206692913"/>
          <c:y val="0.16078372732155438"/>
          <c:w val="0.47459918011583907"/>
          <c:h val="0.72467181211330678"/>
        </c:manualLayout>
      </c:layout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4-3B4D-B461-5B7677FCAE0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4-3B4D-B461-5B7677FCAE04}"/>
              </c:ext>
            </c:extLst>
          </c:dPt>
          <c:dLbls>
            <c:dLbl>
              <c:idx val="0"/>
              <c:layout>
                <c:manualLayout>
                  <c:x val="-0.14711975573641964"/>
                  <c:y val="2.3493683865432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4-3B4D-B461-5B7677FCAE04}"/>
                </c:ext>
              </c:extLst>
            </c:dLbl>
            <c:dLbl>
              <c:idx val="1"/>
              <c:layout>
                <c:manualLayout>
                  <c:x val="0.14417866827925399"/>
                  <c:y val="-1.9215208945125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4-3B4D-B461-5B7677FCA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Feuil1!$A$3:$A$4</c:f>
              <c:strCache>
                <c:ptCount val="2"/>
                <c:pt idx="0">
                  <c:v>National</c:v>
                </c:pt>
                <c:pt idx="1">
                  <c:v>European</c:v>
                </c:pt>
              </c:strCache>
            </c:strRef>
          </c:cat>
          <c:val>
            <c:numRef>
              <c:f>Feuil1!$H$3:$H$4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4-3B4D-B461-5B7677FCA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02859843153589"/>
          <c:y val="0.41859791684292275"/>
          <c:w val="0.36741613353018399"/>
          <c:h val="0.32064540711341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183" y="107504"/>
            <a:ext cx="2870584" cy="215355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404" y="2411760"/>
            <a:ext cx="6568955" cy="640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CD9A-554E-0E40-B52D-DCDB828ED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515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2713" y="107950"/>
            <a:ext cx="2871787" cy="21526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1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2713" y="107950"/>
            <a:ext cx="2871787" cy="21526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1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2713" y="107950"/>
            <a:ext cx="2871787" cy="21526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4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2713" y="107950"/>
            <a:ext cx="2871787" cy="21526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1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2713" y="107950"/>
            <a:ext cx="2871787" cy="21526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mettre à jour</a:t>
            </a:r>
          </a:p>
          <a:p>
            <a:r>
              <a:rPr lang="fr-FR" dirty="0"/>
              <a:t>Ajouter un icone a coté des PF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6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51" y="-107685"/>
            <a:ext cx="1304925" cy="2768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08" y="1508789"/>
            <a:ext cx="2160000" cy="9120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445224"/>
            <a:ext cx="1260000" cy="85135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2894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i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 algn="l" defTabSz="457200"/>
            <a:r>
              <a:rPr lang="fr-FR"/>
              <a:t>Cliquez et modifiez le titre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460363"/>
            <a:ext cx="1512168" cy="10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7978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69846"/>
            <a:ext cx="648073" cy="30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-33362"/>
            <a:ext cx="1304925" cy="27686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 userDrawn="1">
            <p:ph sz="quarter" idx="10"/>
          </p:nvPr>
        </p:nvSpPr>
        <p:spPr>
          <a:xfrm>
            <a:off x="215516" y="1041641"/>
            <a:ext cx="8712968" cy="5352595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1000"/>
              </a:spcBef>
              <a:buSzPct val="80000"/>
              <a:buFont typeface="Wingdings" charset="2"/>
              <a:buChar char="u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615950" indent="-285750">
              <a:buSzPct val="80000"/>
              <a:buFont typeface="Wingdings" charset="2"/>
              <a:buChar char="ü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01700" indent="-228600"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 userDrawn="1">
            <p:ph type="title"/>
          </p:nvPr>
        </p:nvSpPr>
        <p:spPr>
          <a:xfrm>
            <a:off x="1295636" y="139728"/>
            <a:ext cx="6552728" cy="43204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err="1"/>
              <a:t>Cliquez</a:t>
            </a:r>
            <a:r>
              <a:rPr lang="en-US" noProof="0" dirty="0"/>
              <a:t> et </a:t>
            </a:r>
            <a:r>
              <a:rPr lang="en-US" noProof="0" dirty="0" err="1"/>
              <a:t>modifiez</a:t>
            </a:r>
            <a:r>
              <a:rPr lang="en-US" noProof="0" dirty="0"/>
              <a:t> le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8" name="Image 7" descr="logoURGI_422X295.png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579" y="1"/>
            <a:ext cx="1050187" cy="679788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Espace réservé du numéro de diapositive 7"/>
          <p:cNvSpPr>
            <a:spLocks noGrp="1"/>
          </p:cNvSpPr>
          <p:nvPr userDrawn="1">
            <p:ph type="sldNum" sz="quarter" idx="12"/>
          </p:nvPr>
        </p:nvSpPr>
        <p:spPr>
          <a:xfrm>
            <a:off x="8676456" y="6597352"/>
            <a:ext cx="467544" cy="260649"/>
          </a:xfrm>
        </p:spPr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36912"/>
            <a:ext cx="1304925" cy="1800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26976" y="2852936"/>
            <a:ext cx="7221488" cy="576064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Cliquez et modifiez le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0" y="44624"/>
            <a:ext cx="1111734" cy="7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48464" y="6669360"/>
            <a:ext cx="395536" cy="21602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4061"/>
                </a:solidFill>
              </a:defRPr>
            </a:lvl1pPr>
          </a:lstStyle>
          <a:p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0" y="2132856"/>
            <a:ext cx="8783960" cy="2088232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C000"/>
                </a:solidFill>
              </a:rPr>
              <a:t>URGI platform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47177" y="6372739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C000"/>
                </a:solidFill>
              </a:rPr>
              <a:t>joelle.amselem@inra.fr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267744" y="3531012"/>
            <a:ext cx="4968552" cy="1729546"/>
          </a:xfrm>
          <a:prstGeom prst="rect">
            <a:avLst/>
          </a:prstGeom>
          <a:solidFill>
            <a:schemeClr val="bg1"/>
          </a:solidFill>
        </p:spPr>
        <p:txBody>
          <a:bodyPr lIns="18000" rIns="18000"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PEPI IBIS</a:t>
            </a:r>
          </a:p>
          <a:p>
            <a:pPr marL="0" indent="0" algn="ctr">
              <a:buNone/>
            </a:pPr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June</a:t>
            </a:r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7th, 2019</a:t>
            </a:r>
          </a:p>
        </p:txBody>
      </p:sp>
    </p:spTree>
    <p:extLst>
      <p:ext uri="{BB962C8B-B14F-4D97-AF65-F5344CB8AC3E}">
        <p14:creationId xmlns:p14="http://schemas.microsoft.com/office/powerpoint/2010/main" val="133063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60A524-9036-2441-99A1-626490EEE0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260" y="980728"/>
            <a:ext cx="8712968" cy="5352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service offering aiming at supporting teams from the BAP, SPE and EFPA INRA divisions </a:t>
            </a:r>
          </a:p>
          <a:p>
            <a:r>
              <a:rPr lang="en-US" dirty="0"/>
              <a:t>Access to URGI computing and associated storage resources</a:t>
            </a:r>
          </a:p>
          <a:p>
            <a:pPr lvl="1"/>
            <a:r>
              <a:rPr lang="en-US" dirty="0"/>
              <a:t>6 month, 1 </a:t>
            </a:r>
            <a:r>
              <a:rPr lang="en-US" dirty="0" err="1"/>
              <a:t>Tbyte</a:t>
            </a:r>
            <a:r>
              <a:rPr lang="en-US" dirty="0"/>
              <a:t> max, (renewable one time): free of charge</a:t>
            </a:r>
          </a:p>
          <a:p>
            <a:pPr lvl="1"/>
            <a:r>
              <a:rPr lang="en-US" dirty="0"/>
              <a:t>More resources/duration : 1 year, 5Tbyte min: 1500 €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Applications </a:t>
            </a:r>
          </a:p>
          <a:p>
            <a:pPr marL="673100" lvl="1"/>
            <a:r>
              <a:rPr lang="en-US" dirty="0"/>
              <a:t>Evaluated once a month</a:t>
            </a:r>
          </a:p>
          <a:p>
            <a:pPr lvl="1"/>
            <a:r>
              <a:rPr lang="en-US" dirty="0"/>
              <a:t>2014-2018 : 38 applications / renewals + 4 contracts</a:t>
            </a:r>
          </a:p>
          <a:p>
            <a:pPr lvl="1"/>
            <a:r>
              <a:rPr lang="en-US" dirty="0"/>
              <a:t>2018: CPU 72805 days</a:t>
            </a:r>
          </a:p>
          <a:p>
            <a:pPr marL="330200" lvl="1" indent="0">
              <a:buNone/>
            </a:pPr>
            <a:endParaRPr lang="en-US" dirty="0"/>
          </a:p>
          <a:p>
            <a:r>
              <a:rPr lang="en-US" dirty="0"/>
              <a:t>Support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01187A0-1C96-514F-B0D9-BD91D589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2014"/>
            <a:ext cx="7794612" cy="716699"/>
          </a:xfrm>
        </p:spPr>
        <p:txBody>
          <a:bodyPr/>
          <a:lstStyle/>
          <a:p>
            <a:r>
              <a:rPr lang="en-US" sz="2400" dirty="0"/>
              <a:t>Resources for high-throughput sequence analyses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6208F1-DC6B-5943-9CB5-FF3C86FB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24923D-F394-A14A-AC04-994013AA92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36712"/>
            <a:ext cx="9144000" cy="5760640"/>
          </a:xfrm>
        </p:spPr>
        <p:txBody>
          <a:bodyPr/>
          <a:lstStyle/>
          <a:p>
            <a:r>
              <a:rPr lang="en-US" dirty="0"/>
              <a:t>Service offering (free of charge)</a:t>
            </a:r>
          </a:p>
          <a:p>
            <a:pPr lvl="1"/>
            <a:r>
              <a:rPr lang="en-US" dirty="0"/>
              <a:t>Data integration for BAP and EFPA patrimonial data </a:t>
            </a:r>
          </a:p>
          <a:p>
            <a:pPr lvl="2"/>
            <a:r>
              <a:rPr lang="en-US" dirty="0"/>
              <a:t>Genetic resources, network of experiments in crops and forest trees, …</a:t>
            </a:r>
          </a:p>
          <a:p>
            <a:pPr lvl="2"/>
            <a:r>
              <a:rPr lang="en-US" dirty="0"/>
              <a:t>Managed with direct interactions</a:t>
            </a:r>
          </a:p>
          <a:p>
            <a:pPr lvl="1"/>
            <a:r>
              <a:rPr lang="en-US" dirty="0"/>
              <a:t>Data insertion and integration in GnpIS for BAP, EFPA, SPE</a:t>
            </a:r>
          </a:p>
          <a:p>
            <a:pPr lvl="2"/>
            <a:r>
              <a:rPr lang="en-US" dirty="0"/>
              <a:t>Genomic, genetic resources, genetic map, QTL, polymorphism, phenotyping, GWAS …</a:t>
            </a:r>
          </a:p>
          <a:p>
            <a:pPr lvl="1"/>
            <a:r>
              <a:rPr lang="en-US" dirty="0"/>
              <a:t>Applications</a:t>
            </a:r>
            <a:endParaRPr lang="en-US" sz="1600" dirty="0"/>
          </a:p>
          <a:p>
            <a:pPr lvl="2"/>
            <a:r>
              <a:rPr lang="en-US" dirty="0"/>
              <a:t>If &lt; 3 months of work</a:t>
            </a:r>
          </a:p>
          <a:p>
            <a:pPr lvl="2"/>
            <a:r>
              <a:rPr lang="en-US" dirty="0"/>
              <a:t>5 applications + INRA projects (INRA division support: Siregal, GnpSNP, Forest trees …)</a:t>
            </a:r>
            <a:endParaRPr lang="en-US" sz="1200" dirty="0"/>
          </a:p>
          <a:p>
            <a:pPr lvl="1"/>
            <a:endParaRPr lang="en-US" sz="1800" dirty="0"/>
          </a:p>
          <a:p>
            <a:r>
              <a:rPr lang="en-US" dirty="0"/>
              <a:t>Data integration for project consortia (ANR PIA, EU projects, international projects) </a:t>
            </a:r>
          </a:p>
          <a:p>
            <a:pPr lvl="1"/>
            <a:r>
              <a:rPr lang="en-US" dirty="0"/>
              <a:t>URGI Platform is funded as partner of the project. </a:t>
            </a:r>
          </a:p>
          <a:p>
            <a:pPr lvl="1"/>
            <a:r>
              <a:rPr lang="en-US" dirty="0"/>
              <a:t>Wheat Initiative and IWGSC data are integrated free of charge.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C9342A1-202F-C641-BCBA-61352792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6632"/>
            <a:ext cx="7272808" cy="576063"/>
          </a:xfrm>
        </p:spPr>
        <p:txBody>
          <a:bodyPr/>
          <a:lstStyle/>
          <a:p>
            <a:r>
              <a:rPr lang="en-US" sz="2400" dirty="0"/>
              <a:t>Data insertion and integration in GnpIS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6E0572-DCB7-FB44-915D-FB633083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2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9390585-5275-594B-8203-0521194CBE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896" y="908720"/>
            <a:ext cx="5630527" cy="56886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Focus 2017</a:t>
            </a:r>
          </a:p>
          <a:p>
            <a:pPr lvl="1"/>
            <a:r>
              <a:rPr lang="en-US" dirty="0"/>
              <a:t>3 GnpIS webinars</a:t>
            </a:r>
          </a:p>
          <a:p>
            <a:pPr lvl="2"/>
            <a:r>
              <a:rPr lang="en-US" dirty="0"/>
              <a:t>Standardizing phenotyping experimental data</a:t>
            </a:r>
          </a:p>
          <a:p>
            <a:pPr lvl="2"/>
            <a:r>
              <a:rPr lang="en-US" dirty="0"/>
              <a:t>Synteny data visualization into GnpIS</a:t>
            </a:r>
          </a:p>
          <a:p>
            <a:pPr lvl="2"/>
            <a:r>
              <a:rPr lang="en-US" dirty="0"/>
              <a:t>GnpIS for </a:t>
            </a:r>
            <a:r>
              <a:rPr lang="en-US" dirty="0" err="1"/>
              <a:t>BreedWheat</a:t>
            </a:r>
            <a:r>
              <a:rPr lang="en-US" dirty="0"/>
              <a:t> data</a:t>
            </a:r>
          </a:p>
          <a:p>
            <a:pPr lvl="2"/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/>
              <a:t>1 TE annotation @URGI</a:t>
            </a:r>
          </a:p>
          <a:p>
            <a:pPr lvl="2"/>
            <a:r>
              <a:rPr lang="en-US" dirty="0"/>
              <a:t>Annotation of transposable elements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 TE annotation @Elixir-nodes (Slovenia + Portugal)</a:t>
            </a:r>
          </a:p>
          <a:p>
            <a:pPr lvl="2"/>
            <a:r>
              <a:rPr lang="en-US" dirty="0"/>
              <a:t>In the frame Genome assembly and annotation course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945C73-6118-CD43-9473-7C027409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D90970-72BD-B242-9440-E6ABF7DD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8332C85-269C-A84E-9A27-71CC08775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615823"/>
              </p:ext>
            </p:extLst>
          </p:nvPr>
        </p:nvGraphicFramePr>
        <p:xfrm>
          <a:off x="-432556" y="908720"/>
          <a:ext cx="5112568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FF85836-855D-A64B-9686-23AD3D287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577284"/>
              </p:ext>
            </p:extLst>
          </p:nvPr>
        </p:nvGraphicFramePr>
        <p:xfrm>
          <a:off x="-32649" y="5517232"/>
          <a:ext cx="2156377" cy="145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173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D5F6A4CA-8610-7244-9526-DB3AD1DBB614}"/>
              </a:ext>
            </a:extLst>
          </p:cNvPr>
          <p:cNvGrpSpPr/>
          <p:nvPr/>
        </p:nvGrpSpPr>
        <p:grpSpPr>
          <a:xfrm>
            <a:off x="-115618" y="1484784"/>
            <a:ext cx="7073513" cy="5373216"/>
            <a:chOff x="-76211" y="180975"/>
            <a:chExt cx="6993556" cy="61912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0250FC-0568-5E4D-9C32-297597FBF92A}"/>
                </a:ext>
              </a:extLst>
            </p:cNvPr>
            <p:cNvSpPr/>
            <p:nvPr/>
          </p:nvSpPr>
          <p:spPr>
            <a:xfrm>
              <a:off x="38102" y="5565775"/>
              <a:ext cx="6807675" cy="31432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37AA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Platform</a:t>
              </a:r>
              <a:endParaRPr lang="fr-F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FA5A7C-40E0-8544-BB7D-FBD9A3AD0947}"/>
                </a:ext>
              </a:extLst>
            </p:cNvPr>
            <p:cNvSpPr/>
            <p:nvPr/>
          </p:nvSpPr>
          <p:spPr>
            <a:xfrm>
              <a:off x="38102" y="5880100"/>
              <a:ext cx="6807676" cy="492125"/>
            </a:xfrm>
            <a:prstGeom prst="rect">
              <a:avLst/>
            </a:prstGeom>
            <a:noFill/>
            <a:ln>
              <a:solidFill>
                <a:srgbClr val="37AA3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D5F1C8-EF0D-8F4E-B133-857D9322772E}"/>
                </a:ext>
              </a:extLst>
            </p:cNvPr>
            <p:cNvSpPr/>
            <p:nvPr/>
          </p:nvSpPr>
          <p:spPr>
            <a:xfrm>
              <a:off x="57152" y="6000750"/>
              <a:ext cx="6807678" cy="301438"/>
            </a:xfrm>
            <a:prstGeom prst="rect">
              <a:avLst/>
            </a:prstGeom>
          </p:spPr>
          <p:txBody>
            <a:bodyPr wrap="square" lIns="18000" rIns="1800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Scientific Manager: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Anne Françoise Adam-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Blondon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Operating Manager: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Joëlle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Amselem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29E70C-EC51-0E4E-8F34-B0A27DFC6AE8}"/>
                </a:ext>
              </a:extLst>
            </p:cNvPr>
            <p:cNvSpPr/>
            <p:nvPr/>
          </p:nvSpPr>
          <p:spPr>
            <a:xfrm>
              <a:off x="38103" y="504826"/>
              <a:ext cx="6800848" cy="428624"/>
            </a:xfrm>
            <a:prstGeom prst="rect">
              <a:avLst/>
            </a:prstGeom>
            <a:noFill/>
            <a:ln>
              <a:solidFill>
                <a:srgbClr val="37AA3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E2E4E-EC76-764D-B9D5-002407EF15EA}"/>
                </a:ext>
              </a:extLst>
            </p:cNvPr>
            <p:cNvSpPr/>
            <p:nvPr/>
          </p:nvSpPr>
          <p:spPr>
            <a:xfrm>
              <a:off x="38101" y="589374"/>
              <a:ext cx="6800849" cy="301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Unit </a:t>
              </a:r>
              <a:r>
                <a:rPr lang="fr-FR" sz="1050" dirty="0" err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Director</a:t>
              </a: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Hadi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Quesneville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82D7B7-77A6-6740-B004-BA1599B545D8}"/>
                </a:ext>
              </a:extLst>
            </p:cNvPr>
            <p:cNvSpPr/>
            <p:nvPr/>
          </p:nvSpPr>
          <p:spPr>
            <a:xfrm>
              <a:off x="38100" y="180975"/>
              <a:ext cx="6800849" cy="31432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37AA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Management staff</a:t>
              </a:r>
              <a:endParaRPr lang="fr-F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0FDD69-4FFE-684B-9FE7-C8FAD282B421}"/>
                </a:ext>
              </a:extLst>
            </p:cNvPr>
            <p:cNvSpPr/>
            <p:nvPr/>
          </p:nvSpPr>
          <p:spPr>
            <a:xfrm>
              <a:off x="57152" y="1428749"/>
              <a:ext cx="3312000" cy="4057651"/>
            </a:xfrm>
            <a:prstGeom prst="rect">
              <a:avLst/>
            </a:prstGeom>
            <a:noFill/>
            <a:ln>
              <a:solidFill>
                <a:srgbClr val="37AA3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887AA4-4911-604F-8BC3-35CB6591B029}"/>
                </a:ext>
              </a:extLst>
            </p:cNvPr>
            <p:cNvSpPr/>
            <p:nvPr/>
          </p:nvSpPr>
          <p:spPr>
            <a:xfrm>
              <a:off x="-76211" y="1597374"/>
              <a:ext cx="3609987" cy="594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Leader: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Anne-Françoise Adam-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Blondon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fr-FR" sz="1050" dirty="0" err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Deputy</a:t>
              </a: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leaders:</a:t>
              </a:r>
              <a:r>
                <a:rPr lang="fr-FR" sz="105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Michaël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Alaux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Cyril Pommier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129212-15B2-944B-90D0-2A4D0E258572}"/>
                </a:ext>
              </a:extLst>
            </p:cNvPr>
            <p:cNvSpPr/>
            <p:nvPr/>
          </p:nvSpPr>
          <p:spPr>
            <a:xfrm>
              <a:off x="57151" y="1028700"/>
              <a:ext cx="3312000" cy="495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37AA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« Information System and</a:t>
              </a:r>
              <a:b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Data </a:t>
              </a:r>
              <a:r>
                <a:rPr lang="fr-FR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Integration</a:t>
              </a:r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» Team</a:t>
              </a:r>
              <a:endParaRPr lang="fr-F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C8918D-0C28-9344-9844-451AF19C04C2}"/>
                </a:ext>
              </a:extLst>
            </p:cNvPr>
            <p:cNvSpPr/>
            <p:nvPr/>
          </p:nvSpPr>
          <p:spPr>
            <a:xfrm>
              <a:off x="47627" y="2199895"/>
              <a:ext cx="3312000" cy="1155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Raphaël Flores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Erik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Kimmel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Thomas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Letellier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Célia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Michotey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Nacer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Mohellibi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6B9B69-18B1-A148-B7F5-99D2CFDCDBB9}"/>
                </a:ext>
              </a:extLst>
            </p:cNvPr>
            <p:cNvSpPr/>
            <p:nvPr/>
          </p:nvSpPr>
          <p:spPr>
            <a:xfrm>
              <a:off x="3552830" y="4636248"/>
              <a:ext cx="3312000" cy="75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CSD</a:t>
              </a: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Agnès Baud</a:t>
              </a:r>
            </a:p>
            <a:p>
              <a:pPr algn="ctr">
                <a:spcBef>
                  <a:spcPts val="200"/>
                </a:spcBef>
              </a:pP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Mariène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Wan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D6345A-D95A-7944-A674-8BE1D6F242C1}"/>
                </a:ext>
              </a:extLst>
            </p:cNvPr>
            <p:cNvSpPr/>
            <p:nvPr/>
          </p:nvSpPr>
          <p:spPr>
            <a:xfrm>
              <a:off x="3431196" y="1409699"/>
              <a:ext cx="3414581" cy="4076701"/>
            </a:xfrm>
            <a:prstGeom prst="rect">
              <a:avLst/>
            </a:prstGeom>
            <a:noFill/>
            <a:ln>
              <a:solidFill>
                <a:srgbClr val="37AA3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FCF16B-300B-AD4F-AAA7-9EF92B923DC3}"/>
                </a:ext>
              </a:extLst>
            </p:cNvPr>
            <p:cNvSpPr/>
            <p:nvPr/>
          </p:nvSpPr>
          <p:spPr>
            <a:xfrm>
              <a:off x="3347666" y="1584862"/>
              <a:ext cx="3569679" cy="594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Leader: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Hadi Quesneville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fr-FR" sz="1050" dirty="0" err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Deputy</a:t>
              </a:r>
              <a:r>
                <a:rPr lang="fr-FR" sz="105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leaders:</a:t>
              </a:r>
              <a:r>
                <a:rPr lang="fr-FR" sz="105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Joëlle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Amselem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Florian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Maumus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959676F-87DB-7A4E-A9B7-33DDE17B8913}"/>
                </a:ext>
              </a:extLst>
            </p:cNvPr>
            <p:cNvSpPr/>
            <p:nvPr/>
          </p:nvSpPr>
          <p:spPr>
            <a:xfrm>
              <a:off x="3431195" y="1028700"/>
              <a:ext cx="3414581" cy="495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37AA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« </a:t>
              </a:r>
              <a:r>
                <a:rPr lang="fr-FR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Genome</a:t>
              </a:r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Analysis</a:t>
              </a:r>
              <a:r>
                <a:rPr lang="fr-F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 » Team</a:t>
              </a:r>
              <a:endParaRPr lang="fr-F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32FFDC-1447-1A4D-85F1-478831FB441E}"/>
                </a:ext>
              </a:extLst>
            </p:cNvPr>
            <p:cNvSpPr/>
            <p:nvPr/>
          </p:nvSpPr>
          <p:spPr>
            <a:xfrm>
              <a:off x="3524252" y="2261476"/>
              <a:ext cx="3312000" cy="1258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Françoise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Alfama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Nathalie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Choisne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Johann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Confais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Véronique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Jamilloux</a:t>
              </a: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Hervé-Antoine Kerjean </a:t>
              </a:r>
              <a:r>
                <a:rPr lang="fr-FR" sz="1050" b="1" dirty="0">
                  <a:solidFill>
                    <a:srgbClr val="92D050"/>
                  </a:solidFill>
                </a:rPr>
                <a:t>✳️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07420A-3C0C-D84E-9DA9-7AC014B5B0FF}"/>
                </a:ext>
              </a:extLst>
            </p:cNvPr>
            <p:cNvSpPr/>
            <p:nvPr/>
          </p:nvSpPr>
          <p:spPr>
            <a:xfrm>
              <a:off x="3515029" y="3729774"/>
              <a:ext cx="3312000" cy="508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PHD </a:t>
              </a:r>
              <a:r>
                <a:rPr lang="fr-FR" sz="105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student</a:t>
              </a: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&amp; Post-doc</a:t>
              </a: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Vikas Sharma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BE59F1-5D8F-AB49-B1A9-B7EA98F39346}"/>
                </a:ext>
              </a:extLst>
            </p:cNvPr>
            <p:cNvSpPr/>
            <p:nvPr/>
          </p:nvSpPr>
          <p:spPr>
            <a:xfrm>
              <a:off x="47626" y="3559105"/>
              <a:ext cx="3312000" cy="939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CSDs</a:t>
              </a:r>
              <a:endParaRPr lang="fr-F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Mélanie </a:t>
              </a:r>
              <a:r>
                <a:rPr lang="fr-F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Buy</a:t>
              </a:r>
              <a:endParaRPr lang="fr-F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Jérémy Destin</a:t>
              </a: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Bilal El Houdaigui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BF1688-832C-8F4A-8BC5-86586A0DE6F7}"/>
                </a:ext>
              </a:extLst>
            </p:cNvPr>
            <p:cNvSpPr/>
            <p:nvPr/>
          </p:nvSpPr>
          <p:spPr>
            <a:xfrm>
              <a:off x="301313" y="4732018"/>
              <a:ext cx="2962821" cy="526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fr-FR" sz="105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Private</a:t>
              </a:r>
              <a:r>
                <a:rPr lang="fr-FR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permanent contact</a:t>
              </a:r>
            </a:p>
            <a:p>
              <a:pPr algn="ctr">
                <a:spcBef>
                  <a:spcPts val="200"/>
                </a:spcBef>
              </a:pPr>
              <a:r>
                <a:rPr lang="fr-F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Dorothée Charruaud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7713D3-C9EE-484B-BD97-31E965E3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1CC874-6F42-0C49-AB76-AF2CC8DD49B8}"/>
              </a:ext>
            </a:extLst>
          </p:cNvPr>
          <p:cNvSpPr/>
          <p:nvPr/>
        </p:nvSpPr>
        <p:spPr>
          <a:xfrm>
            <a:off x="214518" y="650196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</a:rPr>
              <a:t>✳️</a:t>
            </a:r>
            <a:endParaRPr lang="fr-FR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A52730-86DD-CE47-8C62-5E2C7FA1432E}"/>
              </a:ext>
            </a:extLst>
          </p:cNvPr>
          <p:cNvSpPr/>
          <p:nvPr/>
        </p:nvSpPr>
        <p:spPr>
          <a:xfrm>
            <a:off x="7473806" y="-78726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92D050"/>
                </a:solidFill>
              </a:rPr>
              <a:t>✳️</a:t>
            </a:r>
            <a:endParaRPr lang="fr-FR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821E4B-0A00-9E4F-903D-53B497307DA4}"/>
              </a:ext>
            </a:extLst>
          </p:cNvPr>
          <p:cNvSpPr/>
          <p:nvPr/>
        </p:nvSpPr>
        <p:spPr>
          <a:xfrm>
            <a:off x="6957897" y="2502320"/>
            <a:ext cx="2133600" cy="314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7AA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Administrative staff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217A92-6EE0-3B4B-B555-6E79C0EE8A3A}"/>
              </a:ext>
            </a:extLst>
          </p:cNvPr>
          <p:cNvSpPr/>
          <p:nvPr/>
        </p:nvSpPr>
        <p:spPr>
          <a:xfrm>
            <a:off x="6957896" y="2816645"/>
            <a:ext cx="2133600" cy="479987"/>
          </a:xfrm>
          <a:prstGeom prst="rect">
            <a:avLst/>
          </a:prstGeom>
          <a:noFill/>
          <a:ln>
            <a:solidFill>
              <a:srgbClr val="37A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7BB544E-0132-734E-8B76-201D9B62D8CB}"/>
              </a:ext>
            </a:extLst>
          </p:cNvPr>
          <p:cNvSpPr txBox="1"/>
          <p:nvPr/>
        </p:nvSpPr>
        <p:spPr>
          <a:xfrm>
            <a:off x="6957896" y="2930946"/>
            <a:ext cx="2133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200"/>
              </a:spcBef>
            </a:pPr>
            <a:r>
              <a:rPr lang="fr-FR" sz="1100" b="1" dirty="0">
                <a:solidFill>
                  <a:srgbClr val="858383"/>
                </a:solidFill>
                <a:latin typeface="Arial" pitchFamily="34" charset="0"/>
                <a:cs typeface="Arial" pitchFamily="34" charset="0"/>
              </a:rPr>
              <a:t>Claire Guerche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4F375B-7EA1-3E46-9706-8D632B52E9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92"/>
          <a:stretch/>
        </p:blipFill>
        <p:spPr>
          <a:xfrm>
            <a:off x="4619738" y="0"/>
            <a:ext cx="3843863" cy="2308155"/>
          </a:xfrm>
          <a:prstGeom prst="rect">
            <a:avLst/>
          </a:prstGeom>
        </p:spPr>
      </p:pic>
      <p:pic>
        <p:nvPicPr>
          <p:cNvPr id="55" name="Image 54" descr="ibisa_logo.tiff">
            <a:extLst>
              <a:ext uri="{FF2B5EF4-FFF2-40B4-BE49-F238E27FC236}">
                <a16:creationId xmlns:a16="http://schemas.microsoft.com/office/drawing/2014/main" id="{B365BF5D-DA18-F94B-B68A-27E40EA5D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53" y="110239"/>
            <a:ext cx="1017379" cy="400828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E0D5915-065F-754E-B410-CF0B66CCD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0" y="668616"/>
            <a:ext cx="1008859" cy="44597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91B1F07C-49D7-1D4D-B46E-BBF8A3662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89" y="724696"/>
            <a:ext cx="865298" cy="44128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706450-4D8D-A744-BD9F-2F6647A2E623}"/>
              </a:ext>
            </a:extLst>
          </p:cNvPr>
          <p:cNvSpPr/>
          <p:nvPr/>
        </p:nvSpPr>
        <p:spPr>
          <a:xfrm>
            <a:off x="2973695" y="139121"/>
            <a:ext cx="907306" cy="51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2.pdf" descr="elixir_1_RZ_mac.eps">
            <a:extLst>
              <a:ext uri="{FF2B5EF4-FFF2-40B4-BE49-F238E27FC236}">
                <a16:creationId xmlns:a16="http://schemas.microsoft.com/office/drawing/2014/main" id="{04460F1D-EDC6-1041-9024-AD0793444C41}"/>
              </a:ext>
            </a:extLst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55318" y="191942"/>
            <a:ext cx="910145" cy="481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32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939CF2-5A2B-BE44-8F3B-C372C3D18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E34C3E-2A99-9B4B-A29A-DD064B27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214994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537B05E-9764-FE42-A22B-E47C5D8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396" y="143297"/>
            <a:ext cx="8172400" cy="432048"/>
          </a:xfrm>
        </p:spPr>
        <p:txBody>
          <a:bodyPr/>
          <a:lstStyle/>
          <a:p>
            <a:r>
              <a:rPr lang="en-US" sz="2400" dirty="0"/>
              <a:t>URGI platform hosted by URGI research unit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FC645A-DEAB-5A4E-AFDC-413E0916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z="1100" smtClean="0"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fr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9BD5E88B-554D-8A4C-9E21-ACBFEA4246CD}"/>
              </a:ext>
            </a:extLst>
          </p:cNvPr>
          <p:cNvSpPr/>
          <p:nvPr/>
        </p:nvSpPr>
        <p:spPr bwMode="auto">
          <a:xfrm>
            <a:off x="4562246" y="6096256"/>
            <a:ext cx="48391" cy="1044652"/>
          </a:xfrm>
          <a:prstGeom prst="right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08000" rIns="1800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space réservé du contenu 1">
            <a:extLst>
              <a:ext uri="{FF2B5EF4-FFF2-40B4-BE49-F238E27FC236}">
                <a16:creationId xmlns:a16="http://schemas.microsoft.com/office/drawing/2014/main" id="{77220DC8-C5A6-D740-92D4-E3EA28471A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858" y="771547"/>
            <a:ext cx="8460346" cy="555711"/>
          </a:xfrm>
        </p:spPr>
        <p:txBody>
          <a:bodyPr/>
          <a:lstStyle/>
          <a:p>
            <a:r>
              <a:rPr lang="en-US" dirty="0"/>
              <a:t>the platform activity is closely related to URGI research activity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DB4C059-FB96-DD47-895D-8FFD102CCB0B}"/>
              </a:ext>
            </a:extLst>
          </p:cNvPr>
          <p:cNvGrpSpPr/>
          <p:nvPr/>
        </p:nvGrpSpPr>
        <p:grpSpPr>
          <a:xfrm>
            <a:off x="107504" y="1412776"/>
            <a:ext cx="8784977" cy="5355612"/>
            <a:chOff x="107504" y="1412776"/>
            <a:chExt cx="8784977" cy="5355612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C07813EA-43DA-2444-8679-20CDB213AA93}"/>
                </a:ext>
              </a:extLst>
            </p:cNvPr>
            <p:cNvGrpSpPr/>
            <p:nvPr/>
          </p:nvGrpSpPr>
          <p:grpSpPr>
            <a:xfrm>
              <a:off x="107504" y="1412776"/>
              <a:ext cx="8784977" cy="5355612"/>
              <a:chOff x="107504" y="1412776"/>
              <a:chExt cx="8784977" cy="5355612"/>
            </a:xfrm>
          </p:grpSpPr>
          <p:sp>
            <p:nvSpPr>
              <p:cNvPr id="5" name="Rectangle à coins arrondis 4">
                <a:extLst>
                  <a:ext uri="{FF2B5EF4-FFF2-40B4-BE49-F238E27FC236}">
                    <a16:creationId xmlns:a16="http://schemas.microsoft.com/office/drawing/2014/main" id="{6886553D-68B6-5C4A-9652-7D130EE775FB}"/>
                  </a:ext>
                </a:extLst>
              </p:cNvPr>
              <p:cNvSpPr/>
              <p:nvPr/>
            </p:nvSpPr>
            <p:spPr bwMode="auto">
              <a:xfrm>
                <a:off x="107504" y="1412776"/>
                <a:ext cx="4761195" cy="238658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8000" tIns="108000" rIns="18000" bIns="1080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Platform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System and database administration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URGI-Blast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Tools distribution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Repeat Annotation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Data integration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User support</a:t>
                </a:r>
              </a:p>
            </p:txBody>
          </p:sp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C00A8D70-8D51-3B48-BE95-628826042C1C}"/>
                  </a:ext>
                </a:extLst>
              </p:cNvPr>
              <p:cNvSpPr/>
              <p:nvPr/>
            </p:nvSpPr>
            <p:spPr bwMode="auto">
              <a:xfrm>
                <a:off x="4283969" y="5301208"/>
                <a:ext cx="4608512" cy="14671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8000" tIns="108000" rIns="18000" bIns="1080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Research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" charset="0"/>
                  </a:rPr>
                  <a:t>Tools, pipelines and IS development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" charset="0"/>
                  </a:rPr>
                  <a:t>VRE development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" charset="0"/>
                  </a:rPr>
                  <a:t>Expertise for user support, Training</a:t>
                </a:r>
              </a:p>
            </p:txBody>
          </p: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C3BB4829-8BBB-A247-825F-00E05FED95C1}"/>
                  </a:ext>
                </a:extLst>
              </p:cNvPr>
              <p:cNvCxnSpPr>
                <a:cxnSpLocks/>
                <a:stCxn id="5" idx="2"/>
                <a:endCxn id="7" idx="1"/>
              </p:cNvCxnSpPr>
              <p:nvPr/>
            </p:nvCxnSpPr>
            <p:spPr bwMode="auto">
              <a:xfrm>
                <a:off x="2488102" y="3799357"/>
                <a:ext cx="1795867" cy="223544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E3E5F833-6388-4C4B-B074-08E9B2B7A942}"/>
                  </a:ext>
                </a:extLst>
              </p:cNvPr>
              <p:cNvCxnSpPr>
                <a:cxnSpLocks/>
                <a:stCxn id="7" idx="0"/>
                <a:endCxn id="5" idx="3"/>
              </p:cNvCxnSpPr>
              <p:nvPr/>
            </p:nvCxnSpPr>
            <p:spPr bwMode="auto">
              <a:xfrm flipH="1" flipV="1">
                <a:off x="4868699" y="2606067"/>
                <a:ext cx="1719526" cy="269514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B16032-AEAB-354D-B5F2-A217B3E64FAC}"/>
                </a:ext>
              </a:extLst>
            </p:cNvPr>
            <p:cNvSpPr/>
            <p:nvPr/>
          </p:nvSpPr>
          <p:spPr>
            <a:xfrm>
              <a:off x="3547475" y="4334256"/>
              <a:ext cx="2296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Relationships between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platform</a:t>
              </a:r>
              <a:r>
                <a:rPr lang="en-US" dirty="0"/>
                <a:t> and </a:t>
              </a:r>
              <a:r>
                <a:rPr lang="en-US" b="1" dirty="0">
                  <a:solidFill>
                    <a:schemeClr val="accent2"/>
                  </a:solidFill>
                </a:rPr>
                <a:t>research</a:t>
              </a:r>
              <a:endParaRPr lang="fr-FR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54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6FC80D-00D3-E942-948F-8C3EDF00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63916"/>
            <a:ext cx="7092788" cy="432048"/>
          </a:xfrm>
        </p:spPr>
        <p:txBody>
          <a:bodyPr/>
          <a:lstStyle/>
          <a:p>
            <a:r>
              <a:rPr lang="en-US" dirty="0"/>
              <a:t>URGI PF </a:t>
            </a:r>
            <a:r>
              <a:rPr lang="fr-FR" dirty="0"/>
              <a:t>→ </a:t>
            </a:r>
            <a:r>
              <a:rPr lang="en-US" dirty="0"/>
              <a:t>IFB node </a:t>
            </a:r>
            <a:r>
              <a:rPr lang="fr-FR" dirty="0"/>
              <a:t>→ </a:t>
            </a:r>
            <a:r>
              <a:rPr lang="en-US" dirty="0"/>
              <a:t>Elixir node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56FF69-5981-DE42-B19F-C4C43553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lh4.googleusercontent.com/kNinizITzPEviT7NcvR8w2U-O2uj0C3EgKMcxqE2HHpYc-G3vkS3fA2yb9397rpg4RqMJWU7qjjUaghXdR82zSlmPBBroYufJHtpD67vm2GweBrzBa6-SAeX_EskXyYzPDOZ_oeu">
            <a:extLst>
              <a:ext uri="{FF2B5EF4-FFF2-40B4-BE49-F238E27FC236}">
                <a16:creationId xmlns:a16="http://schemas.microsoft.com/office/drawing/2014/main" id="{3DAD97AA-C8BC-C54C-B01A-796499C1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6293"/>
            <a:ext cx="5724127" cy="3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CC1756BE-44A6-CC41-A33B-0A8E1EFB5D46}"/>
              </a:ext>
            </a:extLst>
          </p:cNvPr>
          <p:cNvSpPr txBox="1">
            <a:spLocks/>
          </p:cNvSpPr>
          <p:nvPr/>
        </p:nvSpPr>
        <p:spPr>
          <a:xfrm>
            <a:off x="5292080" y="846263"/>
            <a:ext cx="3996444" cy="5914936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ts val="1000"/>
              </a:spcBef>
              <a:buSzPct val="80000"/>
              <a:buFont typeface="Wingdings" charset="2"/>
              <a:buChar char="u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spcBef>
                <a:spcPct val="20000"/>
              </a:spcBef>
              <a:buSzPct val="80000"/>
              <a:buFont typeface="Wingdings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IFB structure</a:t>
            </a:r>
          </a:p>
          <a:p>
            <a:pPr marL="401638" lvl="1" indent="-231775"/>
            <a:r>
              <a:rPr lang="en-US" dirty="0"/>
              <a:t>A network of 31 PFs</a:t>
            </a:r>
          </a:p>
          <a:p>
            <a:pPr marL="401638" lvl="1" indent="-231775"/>
            <a:r>
              <a:rPr lang="en-US" dirty="0"/>
              <a:t>A national Hub: IFB-core</a:t>
            </a:r>
          </a:p>
          <a:p>
            <a:pPr marL="401638" lvl="1" indent="-231775"/>
            <a:endParaRPr lang="en-US" dirty="0"/>
          </a:p>
          <a:p>
            <a:pPr marL="401638" lvl="1" indent="-231775"/>
            <a:endParaRPr lang="en-US" dirty="0"/>
          </a:p>
          <a:p>
            <a:pPr marL="401638" lvl="1" indent="-231775">
              <a:buNone/>
            </a:pPr>
            <a:endParaRPr lang="en-US" dirty="0"/>
          </a:p>
          <a:p>
            <a:pPr marL="401638" lvl="1" indent="-231775"/>
            <a:r>
              <a:rPr lang="en-US" dirty="0"/>
              <a:t>Elixir French Node</a:t>
            </a:r>
          </a:p>
          <a:p>
            <a:pPr marL="401638" lvl="1" indent="-231775"/>
            <a:endParaRPr lang="en-US" dirty="0"/>
          </a:p>
          <a:p>
            <a:pPr marL="401638" lvl="1" indent="-231775"/>
            <a:endParaRPr lang="en-US" dirty="0"/>
          </a:p>
          <a:p>
            <a:pPr marL="401638" lvl="1" indent="-231775"/>
            <a:endParaRPr lang="en-US" dirty="0"/>
          </a:p>
          <a:p>
            <a:pPr marL="401638" lvl="1" indent="-231775"/>
            <a:r>
              <a:rPr lang="en-US" dirty="0"/>
              <a:t>Main roles</a:t>
            </a:r>
          </a:p>
          <a:p>
            <a:pPr marL="536575" lvl="2" indent="-182563">
              <a:buFont typeface="Wingdings" pitchFamily="2" charset="2"/>
              <a:buChar char="Ø"/>
            </a:pPr>
            <a:r>
              <a:rPr lang="en-US" dirty="0"/>
              <a:t>Provide support for life science research programs</a:t>
            </a:r>
          </a:p>
          <a:p>
            <a:pPr marL="536575" lvl="2" indent="-182563">
              <a:buFont typeface="Wingdings" pitchFamily="2" charset="2"/>
              <a:buChar char="Ø"/>
            </a:pPr>
            <a:r>
              <a:rPr lang="en-US" dirty="0"/>
              <a:t>Provide an  infrastructure devoted to management and analysis of biological data </a:t>
            </a:r>
          </a:p>
          <a:p>
            <a:pPr marL="854075" lvl="1" indent="-268288">
              <a:buFont typeface="Wingdings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C5E6B-D632-0646-91F3-2FB74253901A}"/>
              </a:ext>
            </a:extLst>
          </p:cNvPr>
          <p:cNvSpPr txBox="1"/>
          <p:nvPr/>
        </p:nvSpPr>
        <p:spPr>
          <a:xfrm>
            <a:off x="5652120" y="3429000"/>
            <a:ext cx="209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8A21"/>
                </a:solidFill>
              </a:rPr>
              <a:t>EU e-infrastructure </a:t>
            </a:r>
          </a:p>
          <a:p>
            <a:pPr algn="ctr"/>
            <a:r>
              <a:rPr lang="en-US" sz="1600" dirty="0">
                <a:solidFill>
                  <a:srgbClr val="FF8A21"/>
                </a:solidFill>
              </a:rPr>
              <a:t>for life science</a:t>
            </a:r>
            <a:endParaRPr lang="fr-FR" sz="1600" dirty="0">
              <a:solidFill>
                <a:srgbClr val="FF8A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7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FEA6778-41BE-2442-8F61-4AF8AC86D4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Plant and fungi data integration in </a:t>
            </a:r>
            <a:r>
              <a:rPr lang="en-US" sz="2800" dirty="0" err="1"/>
              <a:t>GnpIS</a:t>
            </a:r>
            <a:endParaRPr lang="en-US" sz="2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Give access to computing resources and analysis tools, analysis support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endParaRPr lang="en-US" sz="2800" dirty="0"/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Users training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Valorization / communication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Management of the platform (Human and financial resources, quality process ..)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F4E8F7-1A0E-C545-BD5B-6ED980C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objectives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275D0-6890-9A47-A41B-9D86D06D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3AF235-B3A5-404D-84FF-8B390DFA8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CF79B4-E697-F548-9309-0EAF8D9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resources</a:t>
            </a:r>
          </a:p>
        </p:txBody>
      </p:sp>
    </p:spTree>
    <p:extLst>
      <p:ext uri="{BB962C8B-B14F-4D97-AF65-F5344CB8AC3E}">
        <p14:creationId xmlns:p14="http://schemas.microsoft.com/office/powerpoint/2010/main" val="298249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3841C5-0966-7C48-9A5B-A157383AED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373" y="908720"/>
            <a:ext cx="8712968" cy="5688632"/>
          </a:xfrm>
        </p:spPr>
        <p:txBody>
          <a:bodyPr/>
          <a:lstStyle/>
          <a:p>
            <a:r>
              <a:rPr lang="en-US" dirty="0"/>
              <a:t>Informatics</a:t>
            </a:r>
          </a:p>
          <a:p>
            <a:pPr lvl="1"/>
            <a:r>
              <a:rPr lang="en-US" sz="1800" dirty="0"/>
              <a:t>Interface development (Java J2EE)</a:t>
            </a:r>
          </a:p>
          <a:p>
            <a:pPr lvl="1"/>
            <a:r>
              <a:rPr lang="en-US" sz="1800" dirty="0"/>
              <a:t>Development of analysis pipelines (Python)</a:t>
            </a:r>
          </a:p>
          <a:p>
            <a:pPr lvl="1"/>
            <a:r>
              <a:rPr lang="en-US" sz="1800" dirty="0"/>
              <a:t>ETL (</a:t>
            </a:r>
            <a:r>
              <a:rPr lang="en-US" sz="1800" dirty="0" err="1"/>
              <a:t>Talend</a:t>
            </a:r>
            <a:r>
              <a:rPr lang="en-US" sz="1800" dirty="0"/>
              <a:t>, Perl, python, shell)</a:t>
            </a:r>
          </a:p>
          <a:p>
            <a:pPr lvl="1"/>
            <a:r>
              <a:rPr lang="en-US" sz="1800" dirty="0"/>
              <a:t>Databases (PostgreSQL, MySQL, NoSQL technologies (</a:t>
            </a:r>
            <a:r>
              <a:rPr lang="en-US" sz="1800" dirty="0" err="1"/>
              <a:t>ElasticSearch</a:t>
            </a:r>
            <a:r>
              <a:rPr lang="en-US" sz="1800" dirty="0"/>
              <a:t>, </a:t>
            </a:r>
            <a:r>
              <a:rPr lang="en-US" sz="1800" dirty="0" err="1"/>
              <a:t>Solr</a:t>
            </a:r>
            <a:r>
              <a:rPr lang="en-US" sz="1800" dirty="0"/>
              <a:t>))</a:t>
            </a:r>
          </a:p>
          <a:p>
            <a:pPr lvl="1"/>
            <a:r>
              <a:rPr lang="en-US" sz="1800" dirty="0"/>
              <a:t>System administration: HPC, storage, virtualization (</a:t>
            </a:r>
            <a:r>
              <a:rPr lang="en-US" sz="1800" dirty="0" err="1"/>
              <a:t>Proxmox</a:t>
            </a:r>
            <a:r>
              <a:rPr lang="en-US" sz="1800" dirty="0"/>
              <a:t>…), cloud (OpenStack)…</a:t>
            </a:r>
          </a:p>
          <a:p>
            <a:pPr lvl="1"/>
            <a:endParaRPr lang="en-US" sz="1600" dirty="0"/>
          </a:p>
          <a:p>
            <a:r>
              <a:rPr lang="en-US" dirty="0"/>
              <a:t>Bioinformatics</a:t>
            </a:r>
          </a:p>
          <a:p>
            <a:pPr lvl="1"/>
            <a:r>
              <a:rPr lang="en-US" sz="1800" dirty="0"/>
              <a:t>Data integration and management of genomic and genetic data (genome annotation, RNA-</a:t>
            </a:r>
            <a:r>
              <a:rPr lang="en-US" sz="1800" dirty="0" err="1"/>
              <a:t>Seq</a:t>
            </a:r>
            <a:r>
              <a:rPr lang="en-US" sz="1800" dirty="0"/>
              <a:t>, polymorphism, Genome wide association studies, phenotype, genetic resources)</a:t>
            </a:r>
          </a:p>
          <a:p>
            <a:pPr lvl="1"/>
            <a:r>
              <a:rPr lang="en-US" sz="1800" dirty="0"/>
              <a:t>Data modelling</a:t>
            </a:r>
          </a:p>
          <a:p>
            <a:pPr lvl="1"/>
            <a:r>
              <a:rPr lang="en-US" sz="1800" dirty="0"/>
              <a:t>Data curation, data annotation (semantics, ontologies, cross-reference, </a:t>
            </a:r>
            <a:r>
              <a:rPr lang="is-IS" sz="1800" dirty="0"/>
              <a:t>…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Genome analysis (structure and dynamics)</a:t>
            </a:r>
          </a:p>
          <a:p>
            <a:pPr lvl="2"/>
            <a:r>
              <a:rPr lang="en-US" dirty="0"/>
              <a:t>Repeat annotation (specifically TE)</a:t>
            </a:r>
          </a:p>
          <a:p>
            <a:pPr lvl="2"/>
            <a:r>
              <a:rPr lang="en-US" dirty="0"/>
              <a:t>Gene Annotation (structural and functional)</a:t>
            </a:r>
          </a:p>
          <a:p>
            <a:pPr lvl="2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in the context of TEs</a:t>
            </a: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805ABC-3630-9D47-AA25-EB66F56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870"/>
            <a:ext cx="7056784" cy="432048"/>
          </a:xfrm>
        </p:spPr>
        <p:txBody>
          <a:bodyPr/>
          <a:lstStyle/>
          <a:p>
            <a:r>
              <a:rPr lang="en-US" dirty="0"/>
              <a:t>Skills and expertise of platform members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6F467-8DBF-FA4D-87D5-E7DE7D80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429783-2EA1-3540-9E1B-C5D2F16351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516" y="1225285"/>
            <a:ext cx="8712968" cy="53525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Compute and storage</a:t>
            </a:r>
          </a:p>
          <a:p>
            <a:pPr lvl="1"/>
            <a:r>
              <a:rPr lang="en-US" dirty="0"/>
              <a:t>Storage capacity: 358 Tbytes</a:t>
            </a:r>
          </a:p>
          <a:p>
            <a:pPr lvl="1"/>
            <a:r>
              <a:rPr lang="en-US" dirty="0"/>
              <a:t>Computational capacity of Cluster + Cloud: 1206 CPU</a:t>
            </a:r>
          </a:p>
          <a:p>
            <a:pPr lvl="1"/>
            <a:r>
              <a:rPr lang="en-US" dirty="0"/>
              <a:t>Computational capacity of  50 VM servers (</a:t>
            </a:r>
            <a:r>
              <a:rPr lang="en-US" dirty="0" err="1"/>
              <a:t>ProxMox</a:t>
            </a:r>
            <a:r>
              <a:rPr lang="en-US" dirty="0"/>
              <a:t>): 120 CPU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Software/tools available for users: 157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00050"/>
            <a:r>
              <a:rPr lang="en-US" dirty="0"/>
              <a:t>Hosted at INRA IDF datacenter (</a:t>
            </a:r>
            <a:r>
              <a:rPr lang="en-US" dirty="0" err="1"/>
              <a:t>Bruyère</a:t>
            </a:r>
            <a:r>
              <a:rPr lang="en-US" dirty="0"/>
              <a:t>-Le-</a:t>
            </a:r>
            <a:r>
              <a:rPr lang="en-US" dirty="0" err="1"/>
              <a:t>Chatel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8E1EEF-FB4F-5C4C-96E1-0FF3DA21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AA0775-3620-6845-A8A5-F9C19766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3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51C334-0A63-A64B-A86E-BEA5DE186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D5AA3E-C5CB-8942-A7AE-3BA95BE9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76" y="2852936"/>
            <a:ext cx="7221488" cy="1224136"/>
          </a:xfrm>
        </p:spPr>
        <p:txBody>
          <a:bodyPr/>
          <a:lstStyle/>
          <a:p>
            <a:r>
              <a:rPr lang="en-US" dirty="0"/>
              <a:t>Services and interactions with platform users</a:t>
            </a:r>
          </a:p>
        </p:txBody>
      </p:sp>
    </p:spTree>
    <p:extLst>
      <p:ext uri="{BB962C8B-B14F-4D97-AF65-F5344CB8AC3E}">
        <p14:creationId xmlns:p14="http://schemas.microsoft.com/office/powerpoint/2010/main" val="1031191500"/>
      </p:ext>
    </p:extLst>
  </p:cSld>
  <p:clrMapOvr>
    <a:masterClrMapping/>
  </p:clrMapOvr>
</p:sld>
</file>

<file path=ppt/theme/theme1.xml><?xml version="1.0" encoding="utf-8"?>
<a:theme xmlns:a="http://schemas.openxmlformats.org/drawingml/2006/main" name="Amselem_modele_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73A2E5D87AD4E930BA73EC0069172" ma:contentTypeVersion="0" ma:contentTypeDescription="Crée un document." ma:contentTypeScope="" ma:versionID="5298b88104d3cdad60b783bb1ae827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B9542-256E-4EAE-BD3B-22845D0BD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249C6C-15C3-42B5-9A12-2F7089D19C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5F6DA8-3A9F-472D-A060-3EEA6F8EB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13485</TotalTime>
  <Words>697</Words>
  <Application>Microsoft Macintosh PowerPoint</Application>
  <PresentationFormat>Affichage à l'écran (4:3)</PresentationFormat>
  <Paragraphs>180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Amselem_modele_bleu</vt:lpstr>
      <vt:lpstr>URGI platform</vt:lpstr>
      <vt:lpstr>Context and objectives</vt:lpstr>
      <vt:lpstr>URGI platform hosted by URGI research unit</vt:lpstr>
      <vt:lpstr>URGI PF → IFB node → Elixir node</vt:lpstr>
      <vt:lpstr>Platform objectives</vt:lpstr>
      <vt:lpstr>Platform resources</vt:lpstr>
      <vt:lpstr>Skills and expertise of platform members</vt:lpstr>
      <vt:lpstr>Equipment</vt:lpstr>
      <vt:lpstr>Services and interactions with platform users</vt:lpstr>
      <vt:lpstr>Resources for high-throughput sequence analyses</vt:lpstr>
      <vt:lpstr>Data insertion and integration in GnpIS</vt:lpstr>
      <vt:lpstr>Training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Hadi Quesneville</cp:lastModifiedBy>
  <cp:revision>1521</cp:revision>
  <cp:lastPrinted>2018-01-04T08:25:09Z</cp:lastPrinted>
  <dcterms:created xsi:type="dcterms:W3CDTF">2013-02-12T09:22:20Z</dcterms:created>
  <dcterms:modified xsi:type="dcterms:W3CDTF">2019-06-06T08:03:12Z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0x010100EDB73A2E5D87AD4E930BA73EC0069172</vt:lpwstr>
  </property>
</Properties>
</file>